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6"/>
  </p:notesMasterIdLst>
  <p:handoutMasterIdLst>
    <p:handoutMasterId r:id="rId37"/>
  </p:handoutMasterIdLst>
  <p:sldIdLst>
    <p:sldId id="278" r:id="rId5"/>
    <p:sldId id="371" r:id="rId6"/>
    <p:sldId id="393" r:id="rId7"/>
    <p:sldId id="415" r:id="rId8"/>
    <p:sldId id="416" r:id="rId9"/>
    <p:sldId id="417" r:id="rId10"/>
    <p:sldId id="418" r:id="rId11"/>
    <p:sldId id="394" r:id="rId12"/>
    <p:sldId id="391" r:id="rId13"/>
    <p:sldId id="426" r:id="rId14"/>
    <p:sldId id="420" r:id="rId15"/>
    <p:sldId id="423" r:id="rId16"/>
    <p:sldId id="424" r:id="rId17"/>
    <p:sldId id="405" r:id="rId18"/>
    <p:sldId id="408" r:id="rId19"/>
    <p:sldId id="427" r:id="rId20"/>
    <p:sldId id="428" r:id="rId21"/>
    <p:sldId id="434" r:id="rId22"/>
    <p:sldId id="433" r:id="rId23"/>
    <p:sldId id="395" r:id="rId24"/>
    <p:sldId id="429" r:id="rId25"/>
    <p:sldId id="390" r:id="rId26"/>
    <p:sldId id="414" r:id="rId27"/>
    <p:sldId id="392" r:id="rId28"/>
    <p:sldId id="435" r:id="rId29"/>
    <p:sldId id="383" r:id="rId30"/>
    <p:sldId id="431" r:id="rId31"/>
    <p:sldId id="432" r:id="rId32"/>
    <p:sldId id="397" r:id="rId33"/>
    <p:sldId id="386" r:id="rId34"/>
    <p:sldId id="430" r:id="rId35"/>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01" autoAdjust="0"/>
    <p:restoredTop sz="94664"/>
  </p:normalViewPr>
  <p:slideViewPr>
    <p:cSldViewPr snapToGrid="0">
      <p:cViewPr varScale="1">
        <p:scale>
          <a:sx n="150" d="100"/>
          <a:sy n="150" d="100"/>
        </p:scale>
        <p:origin x="24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23/09/2022</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9/23/2022</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9</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11</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12</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29</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31</a:t>
            </a:fld>
            <a:endParaRPr lang="en-US"/>
          </a:p>
        </p:txBody>
      </p:sp>
    </p:spTree>
    <p:extLst>
      <p:ext uri="{BB962C8B-B14F-4D97-AF65-F5344CB8AC3E}">
        <p14:creationId xmlns:p14="http://schemas.microsoft.com/office/powerpoint/2010/main" val="245644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23.xml.rels><?xml version="1.0" encoding="UTF-8" standalone="yes"?>
<Relationships xmlns="http://schemas.openxmlformats.org/package/2006/relationships"><Relationship Id="rId3" Type="http://schemas.openxmlformats.org/officeDocument/2006/relationships/hyperlink" Target="https://coronadashboard.rijksoverheid.nl/gemeente/GM0758/positief-geteste-mensen" TargetMode="External"/><Relationship Id="rId2" Type="http://schemas.openxmlformats.org/officeDocument/2006/relationships/hyperlink" Target="https://www.nationalgeographic.com/science/article/how-to-measure-risk-airborne-coronavirus-your-office-classroom-bus-ride-cvd"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web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www.buas.nl/documents/floorplans-campu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1949450"/>
          </a:xfrm>
        </p:spPr>
        <p:txBody>
          <a:bodyPr/>
          <a:lstStyle/>
          <a:p>
            <a:pPr marL="0" indent="0" algn="r">
              <a:buNone/>
            </a:pPr>
            <a:r>
              <a:rPr lang="en-NL" sz="2000" dirty="0"/>
              <a:t>To solve problems.</a:t>
            </a:r>
          </a:p>
          <a:p>
            <a:pPr marL="0" indent="0">
              <a:buNone/>
            </a:pPr>
            <a:r>
              <a:rPr lang="en-NL" sz="2000" dirty="0"/>
              <a:t>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10</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37FCA87E-8107-D14A-DCC0-97715A576BA7}"/>
              </a:ext>
            </a:extLst>
          </p:cNvPr>
          <p:cNvSpPr txBox="1">
            <a:spLocks/>
          </p:cNvSpPr>
          <p:nvPr/>
        </p:nvSpPr>
        <p:spPr>
          <a:xfrm>
            <a:off x="1169988" y="3213100"/>
            <a:ext cx="7002462" cy="1302640"/>
          </a:xfrm>
          <a:prstGeom prst="rect">
            <a:avLst/>
          </a:prstGeom>
        </p:spPr>
        <p:txBody>
          <a:bodyPr vert="horz" lIns="0" tIns="0" rIns="0" bIns="0" rtlCol="0">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Font typeface="Arial" panose="020B0604020202020204" pitchFamily="34" charset="0"/>
              <a:buNone/>
            </a:pPr>
            <a:r>
              <a:rPr lang="en-NL" sz="2000" dirty="0"/>
              <a:t>.</a:t>
            </a:r>
            <a:endParaRPr lang="en-GB" sz="2000" dirty="0"/>
          </a:p>
        </p:txBody>
      </p:sp>
    </p:spTree>
    <p:extLst>
      <p:ext uri="{BB962C8B-B14F-4D97-AF65-F5344CB8AC3E}">
        <p14:creationId xmlns:p14="http://schemas.microsoft.com/office/powerpoint/2010/main" val="304236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11</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12</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a:t>
            </a:r>
            <a:r>
              <a:rPr lang="en-NL" dirty="0"/>
              <a: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14</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a:t>
            </a:r>
            <a:r>
              <a:rPr lang="en-NL" sz="1200" dirty="0">
                <a:solidFill>
                  <a:schemeClr val="accent1"/>
                </a:solidFill>
                <a:ea typeface="Open Sans Light"/>
                <a:cs typeface="Open Sans Light"/>
              </a:rPr>
              <a:t>about an individual, group, organisation or society using data science. </a:t>
            </a: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well known example of these are questionnaires.</a:t>
            </a: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6" name="Picture 5">
            <a:extLst>
              <a:ext uri="{FF2B5EF4-FFF2-40B4-BE49-F238E27FC236}">
                <a16:creationId xmlns:a16="http://schemas.microsoft.com/office/drawing/2014/main" id="{598199E0-3C50-47B8-8BBF-6302175BC603}"/>
              </a:ext>
            </a:extLst>
          </p:cNvPr>
          <p:cNvPicPr>
            <a:picLocks noChangeAspect="1"/>
          </p:cNvPicPr>
          <p:nvPr/>
        </p:nvPicPr>
        <p:blipFill>
          <a:blip r:embed="rId2"/>
          <a:stretch>
            <a:fillRect/>
          </a:stretch>
        </p:blipFill>
        <p:spPr>
          <a:xfrm>
            <a:off x="3395663" y="1868331"/>
            <a:ext cx="4408488" cy="2666379"/>
          </a:xfrm>
          <a:prstGeom prst="rect">
            <a:avLst/>
          </a:prstGeom>
        </p:spPr>
      </p:pic>
      <p:sp>
        <p:nvSpPr>
          <p:cNvPr id="5" name="TextBox 4">
            <a:extLst>
              <a:ext uri="{FF2B5EF4-FFF2-40B4-BE49-F238E27FC236}">
                <a16:creationId xmlns:a16="http://schemas.microsoft.com/office/drawing/2014/main" id="{07111059-DF66-4C6C-B592-15066A2B025B}"/>
              </a:ext>
            </a:extLst>
          </p:cNvPr>
          <p:cNvSpPr txBox="1"/>
          <p:nvPr/>
        </p:nvSpPr>
        <p:spPr>
          <a:xfrm>
            <a:off x="1169987" y="2273300"/>
            <a:ext cx="2225676" cy="1974850"/>
          </a:xfrm>
          <a:prstGeom prst="rect">
            <a:avLst/>
          </a:prstGeom>
        </p:spPr>
        <p:txBody>
          <a:bodyPr vert="horz" wrap="square" lIns="0" tIns="0" rIns="0" bIns="0" rtlCol="0">
            <a:noAutofit/>
          </a:bodyPr>
          <a:lstStyle/>
          <a:p>
            <a:pPr marL="0" indent="0">
              <a:buNone/>
            </a:pPr>
            <a:r>
              <a:rPr lang="en-NL" sz="1200" dirty="0">
                <a:solidFill>
                  <a:schemeClr val="accent1"/>
                </a:solidFill>
                <a:ea typeface="Open Sans Light"/>
                <a:cs typeface="Open Sans Light"/>
              </a:rPr>
              <a:t>A snapshot of a questionnaire </a:t>
            </a:r>
          </a:p>
          <a:p>
            <a:pPr marL="0" indent="0">
              <a:buNone/>
            </a:pPr>
            <a:r>
              <a:rPr lang="en-NL" sz="1200" dirty="0">
                <a:solidFill>
                  <a:schemeClr val="accent1"/>
                </a:solidFill>
                <a:ea typeface="Open Sans Light"/>
                <a:cs typeface="Open Sans Light"/>
              </a:rPr>
              <a:t>I took among my colleagues at </a:t>
            </a:r>
          </a:p>
          <a:p>
            <a:pPr marL="0" indent="0">
              <a:buNone/>
            </a:pPr>
            <a:r>
              <a:rPr lang="en-NL" sz="1200" dirty="0">
                <a:solidFill>
                  <a:schemeClr val="accent1"/>
                </a:solidFill>
                <a:ea typeface="Open Sans Light"/>
                <a:cs typeface="Open Sans Light"/>
              </a:rPr>
              <a:t>the GGD to reliably represent </a:t>
            </a:r>
          </a:p>
          <a:p>
            <a:pPr marL="0" indent="0">
              <a:buNone/>
            </a:pPr>
            <a:r>
              <a:rPr lang="en-NL" sz="1200" dirty="0">
                <a:solidFill>
                  <a:schemeClr val="accent1"/>
                </a:solidFill>
                <a:ea typeface="Open Sans Light"/>
                <a:cs typeface="Open Sans Light"/>
              </a:rPr>
              <a:t>my competencies for my job </a:t>
            </a:r>
          </a:p>
          <a:p>
            <a:pPr marL="0" indent="0">
              <a:buNone/>
            </a:pPr>
            <a:r>
              <a:rPr lang="en-NL" sz="1200" dirty="0">
                <a:solidFill>
                  <a:schemeClr val="accent1"/>
                </a:solidFill>
                <a:ea typeface="Open Sans Light"/>
                <a:cs typeface="Open Sans Light"/>
              </a:rPr>
              <a:t>application as a lecturer.</a:t>
            </a:r>
            <a:endParaRPr lang="en-GB" sz="1200" dirty="0"/>
          </a:p>
        </p:txBody>
      </p:sp>
    </p:spTree>
    <p:extLst>
      <p:ext uri="{BB962C8B-B14F-4D97-AF65-F5344CB8AC3E}">
        <p14:creationId xmlns:p14="http://schemas.microsoft.com/office/powerpoint/2010/main" val="19740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916762"/>
          </a:xfrm>
        </p:spPr>
        <p:txBody>
          <a:bodyPr vert="horz" lIns="0" tIns="0" rIns="0" bIns="0" rtlCol="0" anchor="t">
            <a:noAutofit/>
          </a:bodyPr>
          <a:lstStyle/>
          <a:p>
            <a:pPr marL="0" indent="0">
              <a:buNone/>
            </a:pPr>
            <a:r>
              <a:rPr lang="en-NL" sz="1200" dirty="0">
                <a:solidFill>
                  <a:schemeClr val="accent1"/>
                </a:solidFill>
              </a:rPr>
              <a:t>Once you collected the data; provided the questionnaire is robust, you can see a phenomena in action. In this case, how my colleagues perc</a:t>
            </a:r>
            <a:r>
              <a:rPr lang="en-US" sz="1200" dirty="0" err="1">
                <a:solidFill>
                  <a:schemeClr val="accent1"/>
                </a:solidFill>
              </a:rPr>
              <a:t>ei</a:t>
            </a:r>
            <a:r>
              <a:rPr lang="en-NL" sz="1200" dirty="0" err="1">
                <a:solidFill>
                  <a:schemeClr val="accent1"/>
                </a:solidFill>
              </a:rPr>
              <a:t>ved</a:t>
            </a:r>
            <a:r>
              <a:rPr lang="en-NL" sz="1200" dirty="0">
                <a:solidFill>
                  <a:schemeClr val="accent1"/>
                </a:solidFill>
              </a:rPr>
              <a:t> my ability to handle a large workload and the accompanying pressure:</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6" name="Picture 5">
            <a:extLst>
              <a:ext uri="{FF2B5EF4-FFF2-40B4-BE49-F238E27FC236}">
                <a16:creationId xmlns:a16="http://schemas.microsoft.com/office/drawing/2014/main" id="{6F7B6460-C59D-4F78-8444-969EB9885E86}"/>
              </a:ext>
            </a:extLst>
          </p:cNvPr>
          <p:cNvPicPr>
            <a:picLocks noChangeAspect="1"/>
          </p:cNvPicPr>
          <p:nvPr/>
        </p:nvPicPr>
        <p:blipFill>
          <a:blip r:embed="rId2"/>
          <a:stretch>
            <a:fillRect/>
          </a:stretch>
        </p:blipFill>
        <p:spPr>
          <a:xfrm>
            <a:off x="1658937" y="1656697"/>
            <a:ext cx="5404245" cy="2479514"/>
          </a:xfrm>
          <a:prstGeom prst="rect">
            <a:avLst/>
          </a:prstGeom>
        </p:spPr>
      </p:pic>
      <p:sp>
        <p:nvSpPr>
          <p:cNvPr id="8" name="Text Placeholder 2">
            <a:extLst>
              <a:ext uri="{FF2B5EF4-FFF2-40B4-BE49-F238E27FC236}">
                <a16:creationId xmlns:a16="http://schemas.microsoft.com/office/drawing/2014/main" id="{09D94DD5-C3C3-48EF-8B95-55D105C47E93}"/>
              </a:ext>
            </a:extLst>
          </p:cNvPr>
          <p:cNvSpPr txBox="1">
            <a:spLocks/>
          </p:cNvSpPr>
          <p:nvPr/>
        </p:nvSpPr>
        <p:spPr>
          <a:xfrm>
            <a:off x="1169987" y="4136211"/>
            <a:ext cx="7002462" cy="57682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solidFill>
                  <a:schemeClr val="accent1"/>
                </a:solidFill>
              </a:rPr>
              <a:t>I</a:t>
            </a:r>
            <a:r>
              <a:rPr lang="en-NL" sz="1200" dirty="0">
                <a:solidFill>
                  <a:schemeClr val="accent1"/>
                </a:solidFill>
              </a:rPr>
              <a:t>n week 7 we’ll use one to gather and process feedback ourselves. Exciting </a:t>
            </a:r>
            <a:r>
              <a:rPr lang="en-NL" sz="1200" dirty="0" err="1">
                <a:solidFill>
                  <a:schemeClr val="accent1"/>
                </a:solidFill>
              </a:rPr>
              <a:t>sstuff</a:t>
            </a:r>
            <a:r>
              <a:rPr lang="en-NL" sz="1200" dirty="0">
                <a:solidFill>
                  <a:schemeClr val="accent1"/>
                </a:solidFill>
              </a:rPr>
              <a:t>!</a:t>
            </a:r>
            <a:endParaRPr lang="en-US" sz="1200" dirty="0">
              <a:solidFill>
                <a:schemeClr val="accent1"/>
              </a:solidFill>
            </a:endParaRPr>
          </a:p>
        </p:txBody>
      </p:sp>
    </p:spTree>
    <p:extLst>
      <p:ext uri="{BB962C8B-B14F-4D97-AF65-F5344CB8AC3E}">
        <p14:creationId xmlns:p14="http://schemas.microsoft.com/office/powerpoint/2010/main" val="1496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The next step is creating a so called aggregate variable. An aggregate variable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score per person. The distribution of the score is displayed below here (Mean = 4.214, Median = 4.125, N = 44).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It’s a fun demonstration but doing data gathering and statistical analysis like this is outside of the scope of this block. We’ll look at this again in year 2! </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pic>
        <p:nvPicPr>
          <p:cNvPr id="7" name="Picture 6">
            <a:extLst>
              <a:ext uri="{FF2B5EF4-FFF2-40B4-BE49-F238E27FC236}">
                <a16:creationId xmlns:a16="http://schemas.microsoft.com/office/drawing/2014/main" id="{D129BA30-E3F3-4A8B-8141-DDC269FC4CA0}"/>
              </a:ext>
            </a:extLst>
          </p:cNvPr>
          <p:cNvPicPr>
            <a:picLocks noChangeAspect="1"/>
          </p:cNvPicPr>
          <p:nvPr/>
        </p:nvPicPr>
        <p:blipFill rotWithShape="1">
          <a:blip r:embed="rId2"/>
          <a:srcRect t="11564" b="14482"/>
          <a:stretch/>
        </p:blipFill>
        <p:spPr>
          <a:xfrm>
            <a:off x="2423269" y="1599687"/>
            <a:ext cx="4777631" cy="2432050"/>
          </a:xfrm>
          <a:prstGeom prst="rect">
            <a:avLst/>
          </a:prstGeom>
        </p:spPr>
      </p:pic>
    </p:spTree>
    <p:extLst>
      <p:ext uri="{BB962C8B-B14F-4D97-AF65-F5344CB8AC3E}">
        <p14:creationId xmlns:p14="http://schemas.microsoft.com/office/powerpoint/2010/main" val="334631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EB9F-8549-E1CD-0CE8-27033F0DA15A}"/>
              </a:ext>
            </a:extLst>
          </p:cNvPr>
          <p:cNvSpPr>
            <a:spLocks noGrp="1"/>
          </p:cNvSpPr>
          <p:nvPr>
            <p:ph type="title"/>
          </p:nvPr>
        </p:nvSpPr>
        <p:spPr>
          <a:xfrm>
            <a:off x="596900" y="63500"/>
            <a:ext cx="8451850" cy="768823"/>
          </a:xfrm>
        </p:spPr>
        <p:txBody>
          <a:bodyPr/>
          <a:lstStyle/>
          <a:p>
            <a:r>
              <a:rPr lang="en-NL" sz="2800" dirty="0">
                <a:solidFill>
                  <a:schemeClr val="accent1"/>
                </a:solidFill>
              </a:rPr>
              <a:t>We’ll gather and process feedback ourselves too!</a:t>
            </a:r>
            <a:endParaRPr lang="en-GB" sz="2800" dirty="0"/>
          </a:p>
        </p:txBody>
      </p:sp>
      <p:sp>
        <p:nvSpPr>
          <p:cNvPr id="4" name="Slide Number Placeholder 3">
            <a:extLst>
              <a:ext uri="{FF2B5EF4-FFF2-40B4-BE49-F238E27FC236}">
                <a16:creationId xmlns:a16="http://schemas.microsoft.com/office/drawing/2014/main" id="{12108BB9-1C31-6FF0-E112-69830EA25C0C}"/>
              </a:ext>
            </a:extLst>
          </p:cNvPr>
          <p:cNvSpPr>
            <a:spLocks noGrp="1"/>
          </p:cNvSpPr>
          <p:nvPr>
            <p:ph type="sldNum" sz="quarter" idx="12"/>
          </p:nvPr>
        </p:nvSpPr>
        <p:spPr/>
        <p:txBody>
          <a:bodyPr/>
          <a:lstStyle/>
          <a:p>
            <a:fld id="{993221B0-C4CD-1546-9E62-A4249094014D}" type="slidenum">
              <a:rPr lang="en-GB" smtClean="0"/>
              <a:pPr/>
              <a:t>18</a:t>
            </a:fld>
            <a:endParaRPr lang="en-GB"/>
          </a:p>
        </p:txBody>
      </p:sp>
      <p:pic>
        <p:nvPicPr>
          <p:cNvPr id="6" name="Picture 5">
            <a:extLst>
              <a:ext uri="{FF2B5EF4-FFF2-40B4-BE49-F238E27FC236}">
                <a16:creationId xmlns:a16="http://schemas.microsoft.com/office/drawing/2014/main" id="{DEF0A3BC-C39D-5ED9-E61C-56064D12F517}"/>
              </a:ext>
            </a:extLst>
          </p:cNvPr>
          <p:cNvPicPr>
            <a:picLocks noChangeAspect="1"/>
          </p:cNvPicPr>
          <p:nvPr/>
        </p:nvPicPr>
        <p:blipFill>
          <a:blip r:embed="rId2"/>
          <a:stretch>
            <a:fillRect/>
          </a:stretch>
        </p:blipFill>
        <p:spPr>
          <a:xfrm>
            <a:off x="984250" y="1094759"/>
            <a:ext cx="7600950" cy="3355842"/>
          </a:xfrm>
          <a:prstGeom prst="rect">
            <a:avLst/>
          </a:prstGeom>
        </p:spPr>
      </p:pic>
    </p:spTree>
    <p:extLst>
      <p:ext uri="{BB962C8B-B14F-4D97-AF65-F5344CB8AC3E}">
        <p14:creationId xmlns:p14="http://schemas.microsoft.com/office/powerpoint/2010/main" val="2221677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3600" dirty="0"/>
              <a:t>Cool, but what about non-objects?</a:t>
            </a:r>
            <a:endParaRPr lang="en-US" sz="36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p:txBody>
          <a:bodyPr/>
          <a:lstStyle/>
          <a:p>
            <a:pPr marL="0" indent="0">
              <a:buNone/>
            </a:pPr>
            <a:r>
              <a:rPr lang="en-NL" sz="2000" dirty="0"/>
              <a:t>Everything we don’t classify as an object is essentially a phenomenon.</a:t>
            </a:r>
          </a:p>
          <a:p>
            <a:pPr marL="0" indent="0">
              <a:buNone/>
            </a:pPr>
            <a:endParaRPr lang="en-NL" sz="2000" dirty="0"/>
          </a:p>
          <a:p>
            <a:pPr marL="0" indent="0">
              <a:buNone/>
            </a:pPr>
            <a:r>
              <a:rPr lang="en-NL" sz="2000" dirty="0"/>
              <a:t>It’s essentially something objects do which can be observed somehow: like a verb.</a:t>
            </a:r>
          </a:p>
          <a:p>
            <a:pPr marL="0" indent="0">
              <a:buNone/>
            </a:pPr>
            <a:endParaRPr lang="en-NL" sz="2000" dirty="0"/>
          </a:p>
          <a:p>
            <a:pPr marL="0" indent="0">
              <a:buNone/>
            </a:pPr>
            <a:r>
              <a:rPr lang="en-NL" sz="2000" dirty="0"/>
              <a:t>Cambridge dictionary:</a:t>
            </a:r>
          </a:p>
          <a:p>
            <a:pPr marL="0" indent="0">
              <a:buNone/>
            </a:pPr>
            <a:r>
              <a:rPr lang="en-NL" sz="2000" dirty="0"/>
              <a:t>S</a:t>
            </a:r>
            <a:r>
              <a:rPr lang="en-GB" sz="2000" dirty="0" err="1"/>
              <a:t>omething</a:t>
            </a:r>
            <a:r>
              <a:rPr lang="en-GB" sz="2000" dirty="0"/>
              <a:t> that exists and can be seen, felt, tasted, etc., especially something unusual or interesting</a:t>
            </a:r>
            <a:endParaRPr lang="en-NL" sz="2000" dirty="0"/>
          </a:p>
          <a:p>
            <a:pPr marL="0" indent="0">
              <a:buNone/>
            </a:pPr>
            <a:endParaRPr lang="en-GB" sz="2000" dirty="0"/>
          </a:p>
        </p:txBody>
      </p:sp>
    </p:spTree>
    <p:extLst>
      <p:ext uri="{BB962C8B-B14F-4D97-AF65-F5344CB8AC3E}">
        <p14:creationId xmlns:p14="http://schemas.microsoft.com/office/powerpoint/2010/main" val="8372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631111" cy="827872"/>
          </a:xfrm>
        </p:spPr>
        <p:txBody>
          <a:bodyPr/>
          <a:lstStyle/>
          <a:p>
            <a:r>
              <a:rPr lang="en-US" dirty="0"/>
              <a:t>W</a:t>
            </a:r>
            <a:r>
              <a:rPr lang="en-NL" dirty="0" err="1"/>
              <a:t>ho</a:t>
            </a:r>
            <a:r>
              <a:rPr lang="en-NL" dirty="0"/>
              <a:t> am I?</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207872" y="1625080"/>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4985542" y="918389"/>
            <a:ext cx="4158458" cy="2239249"/>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a:t>
            </a:r>
            <a:r>
              <a:rPr lang="en-NL" sz="1200" dirty="0" err="1">
                <a:solidFill>
                  <a:schemeClr val="accent1"/>
                </a:solidFill>
              </a:rPr>
              <a:t>BUas</a:t>
            </a:r>
            <a:endParaRPr lang="en-NL" sz="1200" dirty="0">
              <a:solidFill>
                <a:schemeClr val="accent1"/>
              </a:solidFill>
            </a:endParaRPr>
          </a:p>
          <a:p>
            <a:pPr marL="228600" indent="-228600">
              <a:buFont typeface="+mj-lt"/>
              <a:buAutoNum type="arabicPeriod"/>
            </a:pPr>
            <a:r>
              <a:rPr lang="en-NL" sz="1200" dirty="0">
                <a:solidFill>
                  <a:schemeClr val="accent1"/>
                </a:solidFill>
              </a:rPr>
              <a:t>Game Designer at &amp;</a:t>
            </a:r>
            <a:r>
              <a:rPr lang="en-NL" sz="1200" dirty="0" err="1">
                <a:solidFill>
                  <a:schemeClr val="accent1"/>
                </a:solidFill>
              </a:rPr>
              <a:t>ranj</a:t>
            </a:r>
            <a:r>
              <a:rPr lang="en-NL" sz="1200" dirty="0">
                <a:solidFill>
                  <a:schemeClr val="accent1"/>
                </a:solidFill>
              </a:rPr>
              <a:t>. 2017 - 2018</a:t>
            </a:r>
          </a:p>
          <a:p>
            <a:pPr marL="228600" indent="-228600">
              <a:buFont typeface="+mj-lt"/>
              <a:buAutoNum type="arabicPeriod"/>
            </a:pPr>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r>
              <a:rPr lang="en-NL" sz="1200" dirty="0">
                <a:solidFill>
                  <a:schemeClr val="accent1"/>
                </a:solidFill>
              </a:rPr>
              <a:t> (</a:t>
            </a:r>
            <a:r>
              <a:rPr lang="en-NL" sz="1200" dirty="0" err="1">
                <a:solidFill>
                  <a:schemeClr val="accent1"/>
                </a:solidFill>
              </a:rPr>
              <a:t>TiU</a:t>
            </a:r>
            <a:r>
              <a:rPr lang="en-NL" sz="1200" dirty="0">
                <a:solidFill>
                  <a:schemeClr val="accent1"/>
                </a:solidFill>
              </a:rPr>
              <a:t>) + working at </a:t>
            </a:r>
            <a:r>
              <a:rPr lang="en-NL" sz="1200" dirty="0" err="1">
                <a:solidFill>
                  <a:schemeClr val="accent1"/>
                </a:solidFill>
              </a:rPr>
              <a:t>MindLabs</a:t>
            </a:r>
            <a:endParaRPr lang="en-GB" sz="1200" dirty="0">
              <a:solidFill>
                <a:schemeClr val="accent1"/>
              </a:solidFill>
            </a:endParaRPr>
          </a:p>
          <a:p>
            <a:pPr marL="228600" indent="-228600">
              <a:buFont typeface="+mj-lt"/>
              <a:buAutoNum type="arabicPeriod"/>
            </a:pPr>
            <a:r>
              <a:rPr lang="en-NL" sz="1200" dirty="0">
                <a:solidFill>
                  <a:schemeClr val="accent1"/>
                </a:solidFill>
              </a:rPr>
              <a:t>Managing Covid-19 contract tracing operations; using DS, at the GGD, 2020 - 2021</a:t>
            </a:r>
          </a:p>
          <a:p>
            <a:pPr marL="228600" indent="-228600">
              <a:buFont typeface="+mj-lt"/>
              <a:buAutoNum type="arabicPeriod"/>
            </a:pPr>
            <a:r>
              <a:rPr lang="en-NL" sz="1200" dirty="0">
                <a:solidFill>
                  <a:schemeClr val="accent1"/>
                </a:solidFill>
              </a:rPr>
              <a:t>Lecturer DS &amp; PhD-candidate [Neuro-cognitive research into (team) games], 2021 - </a:t>
            </a:r>
            <a:r>
              <a:rPr lang="en-NL" sz="1200" dirty="0" err="1">
                <a:solidFill>
                  <a:schemeClr val="accent1"/>
                </a:solidFill>
              </a:rPr>
              <a:t>Ungoing</a:t>
            </a:r>
            <a:r>
              <a:rPr lang="en-NL" sz="1200" dirty="0">
                <a:solidFill>
                  <a:schemeClr val="accent1"/>
                </a:solidFill>
              </a:rPr>
              <a:t>; </a:t>
            </a:r>
            <a:r>
              <a:rPr lang="en-NL" sz="1200" dirty="0" err="1">
                <a:solidFill>
                  <a:schemeClr val="accent1"/>
                </a:solidFill>
              </a:rPr>
              <a:t>TiU</a:t>
            </a:r>
            <a:endParaRPr lang="en-NL" sz="1200" dirty="0">
              <a:solidFill>
                <a:schemeClr val="accent1"/>
              </a:solidFill>
            </a:endParaRPr>
          </a:p>
          <a:p>
            <a:pPr marL="228600" indent="-228600">
              <a:buFont typeface="+mj-lt"/>
              <a:buAutoNum type="arabicPeriod"/>
            </a:pPr>
            <a:endParaRPr lang="en-NL" sz="1200" dirty="0">
              <a:solidFill>
                <a:schemeClr val="accent1"/>
              </a:solidFill>
            </a:endParaRPr>
          </a:p>
          <a:p>
            <a:pPr marL="228600" indent="-228600">
              <a:buFont typeface="Arial" panose="020B0604020202020204" pitchFamily="34" charset="0"/>
              <a:buAutoNum type="arabicPeriod"/>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05309" y="301159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E55D4FF7-4288-46B0-8DE9-8DE2FABDC73C}"/>
              </a:ext>
            </a:extLst>
          </p:cNvPr>
          <p:cNvSpPr txBox="1">
            <a:spLocks/>
          </p:cNvSpPr>
          <p:nvPr/>
        </p:nvSpPr>
        <p:spPr>
          <a:xfrm>
            <a:off x="4985542" y="3011590"/>
            <a:ext cx="4018757" cy="1684546"/>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NL" sz="1200" dirty="0">
                <a:solidFill>
                  <a:schemeClr val="accent1"/>
                </a:solidFill>
              </a:rPr>
              <a:t>Making things in general</a:t>
            </a:r>
          </a:p>
          <a:p>
            <a:r>
              <a:rPr lang="en-GB" sz="1200" dirty="0">
                <a:solidFill>
                  <a:schemeClr val="accent1"/>
                </a:solidFill>
              </a:rPr>
              <a:t>C</a:t>
            </a:r>
            <a:r>
              <a:rPr lang="en-NL" sz="1200" dirty="0" err="1">
                <a:solidFill>
                  <a:schemeClr val="accent1"/>
                </a:solidFill>
              </a:rPr>
              <a:t>ooking</a:t>
            </a:r>
            <a:r>
              <a:rPr lang="en-NL" sz="1200" dirty="0">
                <a:solidFill>
                  <a:schemeClr val="accent1"/>
                </a:solidFill>
              </a:rPr>
              <a:t> &amp; baking bread</a:t>
            </a:r>
          </a:p>
          <a:p>
            <a:r>
              <a:rPr lang="en-NL" sz="1200" dirty="0">
                <a:solidFill>
                  <a:schemeClr val="accent1"/>
                </a:solidFill>
              </a:rPr>
              <a:t>Drinking, eating, socializing</a:t>
            </a:r>
          </a:p>
          <a:p>
            <a:r>
              <a:rPr lang="en-NL" sz="1200" dirty="0">
                <a:solidFill>
                  <a:schemeClr val="accent1"/>
                </a:solidFill>
              </a:rPr>
              <a:t>Walking &amp; hiking</a:t>
            </a:r>
          </a:p>
          <a:p>
            <a:r>
              <a:rPr lang="en-NL" sz="1200" dirty="0">
                <a:solidFill>
                  <a:schemeClr val="accent1"/>
                </a:solidFill>
              </a:rPr>
              <a:t>Reading &amp; writing</a:t>
            </a:r>
          </a:p>
          <a:p>
            <a:r>
              <a:rPr lang="en-NL" sz="1200" dirty="0">
                <a:solidFill>
                  <a:schemeClr val="accent1"/>
                </a:solidFill>
              </a:rPr>
              <a:t>Playing, developing &amp; researching games</a:t>
            </a:r>
          </a:p>
          <a:p>
            <a:r>
              <a:rPr lang="en-NL" sz="1200" dirty="0">
                <a:solidFill>
                  <a:schemeClr val="accent1"/>
                </a:solidFill>
              </a:rPr>
              <a:t>Running, fitness, meditation</a:t>
            </a:r>
          </a:p>
          <a:p>
            <a:endParaRPr lang="en-NL" sz="1200" dirty="0">
              <a:solidFill>
                <a:schemeClr val="accent1"/>
              </a:solidFill>
            </a:endParaRPr>
          </a:p>
          <a:p>
            <a:endParaRPr lang="en-US" sz="1200" dirty="0"/>
          </a:p>
        </p:txBody>
      </p:sp>
      <p:sp>
        <p:nvSpPr>
          <p:cNvPr id="2" name="Title 6">
            <a:extLst>
              <a:ext uri="{FF2B5EF4-FFF2-40B4-BE49-F238E27FC236}">
                <a16:creationId xmlns:a16="http://schemas.microsoft.com/office/drawing/2014/main" id="{F0E80CF7-87F5-CC3D-BAF5-D830335AF740}"/>
              </a:ext>
            </a:extLst>
          </p:cNvPr>
          <p:cNvSpPr txBox="1">
            <a:spLocks/>
          </p:cNvSpPr>
          <p:nvPr/>
        </p:nvSpPr>
        <p:spPr>
          <a:xfrm>
            <a:off x="1289753" y="645220"/>
            <a:ext cx="7631111" cy="827872"/>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r>
              <a:rPr lang="en-NL" sz="2800" dirty="0"/>
              <a:t>Bram Heijligers</a:t>
            </a:r>
            <a:endParaRPr lang="en-US" sz="2800" dirty="0"/>
          </a:p>
        </p:txBody>
      </p:sp>
    </p:spTree>
    <p:extLst>
      <p:ext uri="{BB962C8B-B14F-4D97-AF65-F5344CB8AC3E}">
        <p14:creationId xmlns:p14="http://schemas.microsoft.com/office/powerpoint/2010/main" val="34941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a:xfrm>
            <a:off x="1169988" y="1077746"/>
            <a:ext cx="3725862" cy="3437994"/>
          </a:xfrm>
        </p:spPr>
        <p:txBody>
          <a:bodyPr/>
          <a:lstStyle/>
          <a:p>
            <a:pPr marL="0" indent="0">
              <a:buNone/>
            </a:pPr>
            <a:r>
              <a:rPr lang="en-NL" dirty="0"/>
              <a:t>People interacting?</a:t>
            </a:r>
          </a:p>
          <a:p>
            <a:pPr marL="0" indent="0">
              <a:buNone/>
            </a:pPr>
            <a:r>
              <a:rPr lang="en-NL" dirty="0"/>
              <a:t>Teamwork?</a:t>
            </a:r>
          </a:p>
          <a:p>
            <a:pPr marL="0" indent="0">
              <a:buNone/>
            </a:pPr>
            <a:r>
              <a:rPr lang="en-NL" dirty="0"/>
              <a:t>Particles interacting?</a:t>
            </a:r>
          </a:p>
          <a:p>
            <a:pPr marL="0" indent="0">
              <a:buNone/>
            </a:pPr>
            <a:r>
              <a:rPr lang="en-NL" dirty="0"/>
              <a:t>Some sort of unexpected effect?</a:t>
            </a:r>
          </a:p>
          <a:p>
            <a:pPr marL="0" indent="0">
              <a:buNone/>
            </a:pPr>
            <a:r>
              <a:rPr lang="en-NL" dirty="0"/>
              <a:t>Glaciers melting?</a:t>
            </a:r>
          </a:p>
          <a:p>
            <a:pPr marL="0" indent="0">
              <a:buNone/>
            </a:pPr>
            <a:r>
              <a:rPr lang="en-NL" dirty="0"/>
              <a:t>Social change: e.g. forms of inequality?</a:t>
            </a:r>
            <a:endParaRPr lang="en-GB" dirty="0"/>
          </a:p>
        </p:txBody>
      </p:sp>
      <p:pic>
        <p:nvPicPr>
          <p:cNvPr id="2052" name="Picture 4" descr="55,077 BEST People Interacting IMAGES, STOCK PHOTOS &amp;amp; VECTORS | Adobe Stock">
            <a:extLst>
              <a:ext uri="{FF2B5EF4-FFF2-40B4-BE49-F238E27FC236}">
                <a16:creationId xmlns:a16="http://schemas.microsoft.com/office/drawing/2014/main" id="{D8DA7DC4-47E2-4E3E-83DF-D9DC96C3F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12950"/>
            <a:ext cx="329565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2999561"/>
          </a:xfrm>
        </p:spPr>
        <p:txBody>
          <a:bodyPr vert="horz" lIns="0" tIns="0" rIns="0" bIns="0" rtlCol="0" anchor="t">
            <a:noAutofit/>
          </a:bodyPr>
          <a:lstStyle/>
          <a:p>
            <a:pPr marL="0" indent="0">
              <a:buNone/>
            </a:pPr>
            <a:r>
              <a:rPr lang="en-NL" sz="1600" dirty="0">
                <a:solidFill>
                  <a:schemeClr val="accent1"/>
                </a:solidFill>
              </a:rPr>
              <a:t>Like the weather?</a:t>
            </a:r>
          </a:p>
          <a:p>
            <a:pPr marL="0" indent="0">
              <a:buNone/>
            </a:pPr>
            <a:endParaRPr lang="en-NL" sz="1200" dirty="0">
              <a:solidFill>
                <a:schemeClr val="accent1"/>
              </a:solidFill>
            </a:endParaRPr>
          </a:p>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a:p>
            <a:pPr marL="228600" indent="-228600">
              <a:buAutoNum type="arabicParenBoth"/>
            </a:pPr>
            <a:r>
              <a:rPr lang="en-NL" sz="1200" dirty="0">
                <a:solidFill>
                  <a:schemeClr val="accent1"/>
                </a:solidFill>
              </a:rPr>
              <a:t>[Student examples]</a:t>
            </a:r>
          </a:p>
          <a:p>
            <a:pPr marL="363573" lvl="1" indent="-228600">
              <a:buAutoNum type="arabicParenBoth"/>
            </a:pPr>
            <a:endParaRPr lang="en-NL" sz="1200" dirty="0">
              <a:solidFill>
                <a:schemeClr val="accent1"/>
              </a:solidFill>
            </a:endParaRPr>
          </a:p>
          <a:p>
            <a:pPr marL="134973" lvl="1" indent="0">
              <a:buNone/>
            </a:pPr>
            <a:endParaRPr lang="en-NL" sz="1200" dirty="0">
              <a:solidFill>
                <a:schemeClr val="accent1"/>
              </a:solidFill>
            </a:endParaRPr>
          </a:p>
          <a:p>
            <a:pPr marL="134973" lvl="1" indent="0">
              <a:buNone/>
            </a:pPr>
            <a:endParaRPr lang="en-NL"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
        <p:nvSpPr>
          <p:cNvPr id="5" name="TextBox 4">
            <a:extLst>
              <a:ext uri="{FF2B5EF4-FFF2-40B4-BE49-F238E27FC236}">
                <a16:creationId xmlns:a16="http://schemas.microsoft.com/office/drawing/2014/main" id="{9318261D-EB21-5218-C629-4C5EC3F74620}"/>
              </a:ext>
            </a:extLst>
          </p:cNvPr>
          <p:cNvSpPr txBox="1"/>
          <p:nvPr/>
        </p:nvSpPr>
        <p:spPr>
          <a:xfrm>
            <a:off x="755650" y="4120174"/>
            <a:ext cx="3816350" cy="362926"/>
          </a:xfrm>
          <a:prstGeom prst="rect">
            <a:avLst/>
          </a:prstGeom>
        </p:spPr>
        <p:txBody>
          <a:bodyPr vert="horz" wrap="square" lIns="0" tIns="0" rIns="0" bIns="0" rtlCol="0">
            <a:noAutofit/>
          </a:bodyPr>
          <a:lstStyle/>
          <a:p>
            <a:r>
              <a:rPr lang="en-NL" sz="1400" dirty="0">
                <a:solidFill>
                  <a:schemeClr val="accent1"/>
                </a:solidFill>
              </a:rPr>
              <a:t>On a small scale weather is difficult to predict...</a:t>
            </a:r>
          </a:p>
          <a:p>
            <a:pPr algn="l"/>
            <a:endParaRPr lang="en-GB" dirty="0"/>
          </a:p>
        </p:txBody>
      </p:sp>
    </p:spTree>
    <p:extLst>
      <p:ext uri="{BB962C8B-B14F-4D97-AF65-F5344CB8AC3E}">
        <p14:creationId xmlns:p14="http://schemas.microsoft.com/office/powerpoint/2010/main" val="13952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957753" cy="3437994"/>
          </a:xfrm>
        </p:spPr>
        <p:txBody>
          <a:bodyPr vert="horz" lIns="0" tIns="0" rIns="0" bIns="0" rtlCol="0" anchor="t">
            <a:noAutofit/>
          </a:bodyPr>
          <a:lstStyle/>
          <a:p>
            <a:pPr marL="0" indent="0">
              <a:buNone/>
            </a:pPr>
            <a:r>
              <a:rPr lang="en-NL" sz="1200" dirty="0">
                <a:solidFill>
                  <a:schemeClr val="accent1"/>
                </a:solidFill>
              </a:rPr>
              <a:t>But on a large scale, weather can become predictable: that’s why we have weather forecasts.</a:t>
            </a:r>
          </a:p>
          <a:p>
            <a:pPr marL="0" indent="0">
              <a:buNone/>
            </a:pPr>
            <a:endParaRPr lang="en-NL" sz="1200" dirty="0">
              <a:solidFill>
                <a:schemeClr val="accent1"/>
              </a:solidFill>
            </a:endParaRPr>
          </a:p>
          <a:p>
            <a:pPr marL="0" indent="0">
              <a:buNone/>
            </a:pPr>
            <a:r>
              <a:rPr lang="en-NL" sz="1200" dirty="0">
                <a:solidFill>
                  <a:schemeClr val="accent1"/>
                </a:solidFill>
              </a:rPr>
              <a:t>You can predict many phenomena and their future states or outcomes. </a:t>
            </a:r>
          </a:p>
          <a:p>
            <a:pPr marL="0" indent="0">
              <a:buNone/>
            </a:pPr>
            <a:r>
              <a:rPr lang="en-NL" sz="1200" dirty="0">
                <a:solidFill>
                  <a:schemeClr val="accent1"/>
                </a:solidFill>
              </a:rPr>
              <a:t>But, a model is always reductionistic: a simplified version of reality!</a:t>
            </a:r>
          </a:p>
          <a:p>
            <a:pPr marL="0" indent="0">
              <a:buNone/>
            </a:pPr>
            <a:endParaRPr lang="en-NL" sz="1200" dirty="0">
              <a:solidFill>
                <a:schemeClr val="accent1"/>
              </a:solidFill>
            </a:endParaRPr>
          </a:p>
          <a:p>
            <a:pPr marL="0" indent="0">
              <a:buNone/>
            </a:pPr>
            <a:r>
              <a:rPr lang="en-NL" sz="1200" dirty="0">
                <a:solidFill>
                  <a:schemeClr val="accent1"/>
                </a:solidFill>
              </a:rPr>
              <a:t>Something which has recently been kind of a thing is the spread of Covid-19, you may have heard of it. </a:t>
            </a:r>
          </a:p>
          <a:p>
            <a:pPr marL="0" indent="0">
              <a:buNone/>
            </a:pPr>
            <a:endParaRPr lang="en-NL" sz="1200" dirty="0">
              <a:solidFill>
                <a:schemeClr val="accent1"/>
              </a:solidFill>
            </a:endParaRPr>
          </a:p>
          <a:p>
            <a:pPr marL="228600" indent="-228600">
              <a:buAutoNum type="arabicParenBoth"/>
            </a:pPr>
            <a:r>
              <a:rPr lang="en-US" sz="800" dirty="0">
                <a:ea typeface="+mn-lt"/>
                <a:cs typeface="+mn-lt"/>
                <a:hlinkClick r:id="rId2"/>
              </a:rPr>
              <a:t>https://gisanddata.maps.arcgis.com/apps/opsdashboard/index.html#/bda7594740fd40299423467b48e9ecf6</a:t>
            </a:r>
            <a:r>
              <a:rPr lang="en-US" sz="800" dirty="0">
                <a:ea typeface="+mn-lt"/>
                <a:cs typeface="+mn-lt"/>
              </a:rPr>
              <a:t> </a:t>
            </a:r>
            <a:endParaRPr lang="en-US" sz="800" dirty="0"/>
          </a:p>
          <a:p>
            <a:pPr marL="228600" indent="-228600">
              <a:buClr>
                <a:srgbClr val="EE7623"/>
              </a:buClr>
              <a:buAutoNum type="arabicParenBoth"/>
            </a:pPr>
            <a:r>
              <a:rPr lang="en-US" sz="800" dirty="0">
                <a:ea typeface="+mn-lt"/>
                <a:cs typeface="+mn-lt"/>
                <a:hlinkClick r:id="rId3"/>
              </a:rPr>
              <a:t>https://www.cdc.gov/coronavirus/2019-ncov/covid-data/forecasting-us.html</a:t>
            </a:r>
            <a:r>
              <a:rPr lang="en-US" sz="800" dirty="0">
                <a:ea typeface="+mn-lt"/>
                <a:cs typeface="+mn-lt"/>
              </a:rPr>
              <a:t>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1026" name="Picture 2" descr="Interpreting a weather chart">
            <a:extLst>
              <a:ext uri="{FF2B5EF4-FFF2-40B4-BE49-F238E27FC236}">
                <a16:creationId xmlns:a16="http://schemas.microsoft.com/office/drawing/2014/main" id="{7FF322CC-909A-46C6-9915-5071FFA3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18" y="1295400"/>
            <a:ext cx="440368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2800" dirty="0"/>
              <a:t>What about COVID-19 Spreading Phenomena?</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3402013" cy="3698061"/>
          </a:xfrm>
        </p:spPr>
        <p:txBody>
          <a:bodyPr vert="horz" lIns="0" tIns="0" rIns="0" bIns="0" rtlCol="0" anchor="t">
            <a:noAutofit/>
          </a:bodyPr>
          <a:lstStyle/>
          <a:p>
            <a:pPr marL="0" indent="0">
              <a:buNone/>
            </a:pPr>
            <a:r>
              <a:rPr lang="en-NL" sz="1200" dirty="0">
                <a:solidFill>
                  <a:schemeClr val="accent1"/>
                </a:solidFill>
                <a:ea typeface="Open Sans Light"/>
                <a:cs typeface="Open Sans Light"/>
              </a:rPr>
              <a:t>We can use these two sources to find out our local risks for </a:t>
            </a:r>
            <a:r>
              <a:rPr lang="en-NL" sz="1200" dirty="0" err="1">
                <a:solidFill>
                  <a:schemeClr val="accent1"/>
                </a:solidFill>
                <a:ea typeface="Open Sans Light"/>
                <a:cs typeface="Open Sans Light"/>
              </a:rPr>
              <a:t>Datalab</a:t>
            </a:r>
            <a:r>
              <a:rPr lang="en-NL" sz="1200" dirty="0">
                <a:solidFill>
                  <a:schemeClr val="accent1"/>
                </a:solidFill>
                <a:ea typeface="Open Sans Light"/>
                <a:cs typeface="Open Sans Light"/>
              </a:rPr>
              <a:t> for example:</a:t>
            </a:r>
            <a:endParaRPr lang="en-NL" sz="1200" dirty="0">
              <a:solidFill>
                <a:schemeClr val="accent1"/>
              </a:solidFill>
              <a:ea typeface="Open Sans Light"/>
              <a:cs typeface="Open Sans Light"/>
              <a:hlinkClick r:id="rId2"/>
            </a:endParaRPr>
          </a:p>
          <a:p>
            <a:pPr marL="0" indent="0">
              <a:buNone/>
            </a:pPr>
            <a:endParaRPr lang="en-NL" sz="1200" u="sng" dirty="0">
              <a:solidFill>
                <a:schemeClr val="accent1"/>
              </a:solidFill>
              <a:ea typeface="Open Sans Light"/>
              <a:cs typeface="Open Sans Light"/>
              <a:hlinkClick r:id="rId2"/>
            </a:endParaRPr>
          </a:p>
          <a:p>
            <a:r>
              <a:rPr lang="en-US" sz="1200" dirty="0">
                <a:solidFill>
                  <a:schemeClr val="accent1"/>
                </a:solidFill>
                <a:ea typeface="Open Sans Light"/>
                <a:cs typeface="Open Sans Light"/>
                <a:hlinkClick r:id="rId2"/>
              </a:rPr>
              <a:t>https://www.nationalgeographic.com/science/article/how-to-measure-risk-airborne-coronavirus-your-office-classroom-bus-ride-cvd</a:t>
            </a:r>
            <a:r>
              <a:rPr lang="en-NL" sz="1200" dirty="0">
                <a:solidFill>
                  <a:schemeClr val="accent1"/>
                </a:solidFill>
                <a:ea typeface="Open Sans Light"/>
                <a:cs typeface="Open Sans Light"/>
              </a:rPr>
              <a:t> </a:t>
            </a:r>
          </a:p>
          <a:p>
            <a:r>
              <a:rPr lang="en-US" sz="1200" dirty="0">
                <a:solidFill>
                  <a:schemeClr val="accent1"/>
                </a:solidFill>
                <a:ea typeface="Open Sans Light"/>
                <a:cs typeface="Open Sans Light"/>
                <a:hlinkClick r:id="rId3"/>
              </a:rPr>
              <a:t>https://coronadashboard.rijksoverheid.nl/gemeente/GM0758/positief-geteste-mensen</a:t>
            </a:r>
            <a:r>
              <a:rPr lang="en-NL" sz="1200" dirty="0">
                <a:solidFill>
                  <a:schemeClr val="accent1"/>
                </a:solidFill>
                <a:ea typeface="Open Sans Light"/>
                <a:cs typeface="Open Sans Light"/>
              </a:rPr>
              <a:t> </a:t>
            </a:r>
          </a:p>
          <a:p>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statistical or numerical model is always an approximation of the real thing: it is virtually impossible to take all variables of interest into account for a give prediction. </a:t>
            </a:r>
          </a:p>
          <a:p>
            <a:pPr marL="0" indent="0">
              <a:buNone/>
            </a:pPr>
            <a:r>
              <a:rPr lang="en-NL" sz="1200" dirty="0">
                <a:solidFill>
                  <a:schemeClr val="accent1"/>
                </a:solidFill>
                <a:ea typeface="Open Sans Light"/>
                <a:cs typeface="Open Sans Light"/>
              </a:rPr>
              <a:t>One of the key shortcomings of the model above is that it assumes that nobody: violates social-distancing, is immune yet, or tested negative... So chances are significantly lower for us.</a:t>
            </a: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23</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4"/>
          <a:stretch>
            <a:fillRect/>
          </a:stretch>
        </p:blipFill>
        <p:spPr>
          <a:xfrm>
            <a:off x="4914900" y="1209998"/>
            <a:ext cx="3853850" cy="2843095"/>
          </a:xfrm>
          <a:prstGeom prst="rect">
            <a:avLst/>
          </a:prstGeom>
        </p:spPr>
      </p:pic>
    </p:spTree>
    <p:extLst>
      <p:ext uri="{BB962C8B-B14F-4D97-AF65-F5344CB8AC3E}">
        <p14:creationId xmlns:p14="http://schemas.microsoft.com/office/powerpoint/2010/main" val="36554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do all this?</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2598737" y="911756"/>
            <a:ext cx="6202363" cy="3437994"/>
          </a:xfrm>
        </p:spPr>
        <p:txBody>
          <a:bodyPr/>
          <a:lstStyle/>
          <a:p>
            <a:pPr marL="0" indent="0">
              <a:buNone/>
            </a:pPr>
            <a:r>
              <a:rPr lang="en-NL" sz="2000" dirty="0">
                <a:solidFill>
                  <a:schemeClr val="accent1"/>
                </a:solidFill>
              </a:rPr>
              <a:t>We’ll get into that next self-study day, it’s better to consume and apply knowledge in small chunks.</a:t>
            </a:r>
          </a:p>
          <a:p>
            <a:pPr marL="0" indent="0">
              <a:buNone/>
            </a:pPr>
            <a:endParaRPr lang="en-NL" sz="2000" dirty="0">
              <a:solidFill>
                <a:schemeClr val="accent1"/>
              </a:solidFill>
            </a:endParaRPr>
          </a:p>
          <a:p>
            <a:pPr marL="0" indent="0">
              <a:buNone/>
            </a:pPr>
            <a:r>
              <a:rPr lang="en-NL" sz="2000" dirty="0">
                <a:solidFill>
                  <a:schemeClr val="accent1"/>
                </a:solidFill>
              </a:rPr>
              <a:t>Now let’s look at the course approach and structure!</a:t>
            </a:r>
          </a:p>
          <a:p>
            <a:pPr marL="0" indent="0">
              <a:buNone/>
            </a:pPr>
            <a:endParaRPr lang="en-NL" sz="2000" dirty="0">
              <a:solidFill>
                <a:schemeClr val="accent1"/>
              </a:solidFill>
            </a:endParaRPr>
          </a:p>
          <a:p>
            <a:pPr marL="0" indent="0">
              <a:buNone/>
            </a:pPr>
            <a:r>
              <a:rPr lang="en-NL" sz="2000" dirty="0">
                <a:solidFill>
                  <a:schemeClr val="accent1"/>
                </a:solidFill>
              </a:rPr>
              <a:t>Then we’ll have some hands-on work: how to use a data analysis tool called Power-BI.</a:t>
            </a:r>
          </a:p>
          <a:p>
            <a:pPr marL="0" indent="0">
              <a:buNone/>
            </a:pPr>
            <a:r>
              <a:rPr lang="en-NL" sz="2000" dirty="0">
                <a:solidFill>
                  <a:schemeClr val="accent1"/>
                </a:solidFill>
              </a:rPr>
              <a:t>Power-BI is great for describing and visualising data!.</a:t>
            </a:r>
            <a:endParaRPr lang="en-US" sz="20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24</a:t>
            </a:fld>
            <a:endParaRPr lang="en-GB"/>
          </a:p>
        </p:txBody>
      </p:sp>
      <p:pic>
        <p:nvPicPr>
          <p:cNvPr id="5" name="Picture 4">
            <a:extLst>
              <a:ext uri="{FF2B5EF4-FFF2-40B4-BE49-F238E27FC236}">
                <a16:creationId xmlns:a16="http://schemas.microsoft.com/office/drawing/2014/main" id="{9B3FD45F-D684-6DF9-287C-E362484EF970}"/>
              </a:ext>
            </a:extLst>
          </p:cNvPr>
          <p:cNvPicPr>
            <a:picLocks noChangeAspect="1"/>
          </p:cNvPicPr>
          <p:nvPr/>
        </p:nvPicPr>
        <p:blipFill>
          <a:blip r:embed="rId2"/>
          <a:stretch>
            <a:fillRect/>
          </a:stretch>
        </p:blipFill>
        <p:spPr>
          <a:xfrm>
            <a:off x="547892" y="1644650"/>
            <a:ext cx="1587500" cy="1587500"/>
          </a:xfrm>
          <a:prstGeom prst="rect">
            <a:avLst/>
          </a:prstGeom>
        </p:spPr>
      </p:pic>
    </p:spTree>
    <p:extLst>
      <p:ext uri="{BB962C8B-B14F-4D97-AF65-F5344CB8AC3E}">
        <p14:creationId xmlns:p14="http://schemas.microsoft.com/office/powerpoint/2010/main" val="41643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do all this?</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6202363" cy="3437994"/>
          </a:xfrm>
        </p:spPr>
        <p:txBody>
          <a:bodyPr/>
          <a:lstStyle/>
          <a:p>
            <a:pPr marL="0" indent="0">
              <a:buNone/>
            </a:pPr>
            <a:r>
              <a:rPr lang="en-NL" sz="2000" dirty="0">
                <a:solidFill>
                  <a:schemeClr val="accent1"/>
                </a:solidFill>
              </a:rPr>
              <a:t>Power-BI is great for describing and visualising data!.</a:t>
            </a:r>
            <a:endParaRPr lang="en-US" sz="20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25</a:t>
            </a:fld>
            <a:endParaRPr lang="en-GB"/>
          </a:p>
        </p:txBody>
      </p:sp>
      <p:pic>
        <p:nvPicPr>
          <p:cNvPr id="6" name="Picture 5">
            <a:extLst>
              <a:ext uri="{FF2B5EF4-FFF2-40B4-BE49-F238E27FC236}">
                <a16:creationId xmlns:a16="http://schemas.microsoft.com/office/drawing/2014/main" id="{32BE217F-A66C-B1F3-A598-D6771DEDAC13}"/>
              </a:ext>
            </a:extLst>
          </p:cNvPr>
          <p:cNvPicPr>
            <a:picLocks noChangeAspect="1"/>
          </p:cNvPicPr>
          <p:nvPr/>
        </p:nvPicPr>
        <p:blipFill>
          <a:blip r:embed="rId2"/>
          <a:stretch>
            <a:fillRect/>
          </a:stretch>
        </p:blipFill>
        <p:spPr>
          <a:xfrm>
            <a:off x="1965325" y="1513804"/>
            <a:ext cx="5213350" cy="2923859"/>
          </a:xfrm>
          <a:prstGeom prst="rect">
            <a:avLst/>
          </a:prstGeom>
        </p:spPr>
      </p:pic>
    </p:spTree>
    <p:extLst>
      <p:ext uri="{BB962C8B-B14F-4D97-AF65-F5344CB8AC3E}">
        <p14:creationId xmlns:p14="http://schemas.microsoft.com/office/powerpoint/2010/main" val="308993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Tuesday &amp; Thursday: 9:00 – 16:00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Wednesday &amp; Fridays from 9:00 to 17:00 in Fe1.036.</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
        <p:nvSpPr>
          <p:cNvPr id="5" name="TextBox 4">
            <a:extLst>
              <a:ext uri="{FF2B5EF4-FFF2-40B4-BE49-F238E27FC236}">
                <a16:creationId xmlns:a16="http://schemas.microsoft.com/office/drawing/2014/main" id="{482FD9C6-A36D-492F-96D7-175C25980F16}"/>
              </a:ext>
            </a:extLst>
          </p:cNvPr>
          <p:cNvSpPr txBox="1"/>
          <p:nvPr/>
        </p:nvSpPr>
        <p:spPr>
          <a:xfrm>
            <a:off x="7124700" y="2654300"/>
            <a:ext cx="1644650" cy="1612900"/>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vert="horz" wrap="square" lIns="0" tIns="0" rIns="0" bIns="0" rtlCol="0">
            <a:noAutofit/>
          </a:bodyPr>
          <a:lstStyle/>
          <a:p>
            <a:pPr algn="l"/>
            <a:r>
              <a:rPr lang="en-NL" sz="2400" dirty="0">
                <a:hlinkClick r:id="rId2"/>
              </a:rPr>
              <a:t>Click here for a map of the B</a:t>
            </a:r>
            <a:r>
              <a:rPr lang="en-US" sz="2400" dirty="0">
                <a:hlinkClick r:id="rId2"/>
              </a:rPr>
              <a:t>u</a:t>
            </a:r>
            <a:r>
              <a:rPr lang="en-NL" sz="2400" dirty="0">
                <a:hlinkClick r:id="rId2"/>
              </a:rPr>
              <a:t>as Campus!</a:t>
            </a:r>
            <a:endParaRPr lang="en-GB" sz="2400" dirty="0"/>
          </a:p>
        </p:txBody>
      </p:sp>
    </p:spTree>
    <p:extLst>
      <p:ext uri="{BB962C8B-B14F-4D97-AF65-F5344CB8AC3E}">
        <p14:creationId xmlns:p14="http://schemas.microsoft.com/office/powerpoint/2010/main" val="1299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Self Study days: </a:t>
            </a:r>
            <a:r>
              <a:rPr lang="en-NL" sz="1600" dirty="0"/>
              <a:t>Structured is described at the start of each ADSAI page. Generally, it is as follows:</a:t>
            </a:r>
          </a:p>
          <a:p>
            <a:pPr marL="342900" indent="-342900">
              <a:buAutoNum type="arabicPeriod"/>
            </a:pPr>
            <a:r>
              <a:rPr lang="en-NL" sz="1600" dirty="0"/>
              <a:t>Intro</a:t>
            </a:r>
          </a:p>
          <a:p>
            <a:pPr marL="342900" indent="-342900">
              <a:buAutoNum type="arabicPeriod"/>
            </a:pPr>
            <a:r>
              <a:rPr lang="en-NL" sz="1600" dirty="0"/>
              <a:t>Interactive exercises: </a:t>
            </a:r>
            <a:r>
              <a:rPr lang="en-NL" sz="1600" b="1" dirty="0" err="1"/>
              <a:t>Datacamp</a:t>
            </a:r>
            <a:r>
              <a:rPr lang="en-NL" sz="1600" b="1" dirty="0"/>
              <a:t>! </a:t>
            </a:r>
          </a:p>
          <a:p>
            <a:pPr marL="342900" indent="-342900">
              <a:buAutoNum type="arabicPeriod"/>
            </a:pPr>
            <a:r>
              <a:rPr lang="en-NL" sz="1600" dirty="0"/>
              <a:t>Datalab Preparation</a:t>
            </a:r>
            <a:endParaRPr lang="en-NL" sz="1600" u="sng" dirty="0"/>
          </a:p>
          <a:p>
            <a:pPr marL="0" indent="0">
              <a:buNone/>
            </a:pPr>
            <a:endParaRPr lang="en-NL" sz="1600" b="1" dirty="0"/>
          </a:p>
          <a:p>
            <a:pPr marL="0" indent="0">
              <a:buNone/>
            </a:pPr>
            <a:endParaRPr lang="en-NL" sz="1600" dirty="0"/>
          </a:p>
          <a:p>
            <a:pPr marL="0" indent="0">
              <a:buNone/>
            </a:pPr>
            <a:r>
              <a:rPr lang="en-NL" sz="1600" b="1" dirty="0" err="1"/>
              <a:t>Datalab</a:t>
            </a:r>
            <a:r>
              <a:rPr lang="en-NL" sz="1600" b="1" dirty="0"/>
              <a:t> days </a:t>
            </a:r>
            <a:r>
              <a:rPr lang="en-NL" sz="1600" b="1" dirty="0">
                <a:highlight>
                  <a:srgbClr val="FFFF00"/>
                </a:highlight>
              </a:rPr>
              <a:t>(Mandatory)</a:t>
            </a:r>
            <a:r>
              <a:rPr lang="en-NL" sz="1600" b="1" dirty="0"/>
              <a:t>:</a:t>
            </a:r>
            <a:endParaRPr lang="en-NL" sz="1600" b="1" u="sng" dirty="0"/>
          </a:p>
          <a:p>
            <a:pPr marL="0" indent="0">
              <a:buNone/>
            </a:pPr>
            <a:r>
              <a:rPr lang="en-NL" sz="1600" dirty="0"/>
              <a:t>Depends on the project brief but generally you create 1 building block of your dashboard each Datalab day.</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pic>
        <p:nvPicPr>
          <p:cNvPr id="5" name="Picture 2" descr="Learn R, Python &amp; Data Science Online | DataCamp">
            <a:extLst>
              <a:ext uri="{FF2B5EF4-FFF2-40B4-BE49-F238E27FC236}">
                <a16:creationId xmlns:a16="http://schemas.microsoft.com/office/drawing/2014/main" id="{B9FD73C1-EF34-F1FF-F30E-3A6E609A6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350" y="1504950"/>
            <a:ext cx="4317999"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Practical Info</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Questions? First ask a peer! They’re often having the same questions and have solved (similar problems!)</a:t>
            </a:r>
          </a:p>
          <a:p>
            <a:pPr marL="0" indent="0">
              <a:buNone/>
            </a:pPr>
            <a:endParaRPr lang="en-NL" sz="1600" b="1" dirty="0"/>
          </a:p>
          <a:p>
            <a:pPr marL="0" indent="0">
              <a:buNone/>
            </a:pPr>
            <a:r>
              <a:rPr lang="en-NL" sz="1600" b="1" dirty="0"/>
              <a:t>Still left wondering? Than address any and all content related questions to me using the AMA form and I’ll respond to them as soon as possible!</a:t>
            </a:r>
          </a:p>
          <a:p>
            <a:pPr marL="0" indent="0">
              <a:buNone/>
            </a:pPr>
            <a:endParaRPr lang="en-NL" sz="1600" b="1" dirty="0"/>
          </a:p>
          <a:p>
            <a:pPr marL="0" indent="0">
              <a:buNone/>
            </a:pPr>
            <a:endParaRPr lang="en-NL" sz="1600" b="1" dirty="0"/>
          </a:p>
          <a:p>
            <a:pPr marL="0" indent="0">
              <a:buNone/>
            </a:pPr>
            <a:endParaRPr lang="en-NL" sz="1600" b="1" dirty="0"/>
          </a:p>
          <a:p>
            <a:pPr marL="0" indent="0">
              <a:buNone/>
            </a:pPr>
            <a:endParaRPr lang="en-NL" sz="1600" b="1" dirty="0"/>
          </a:p>
          <a:p>
            <a:pPr marL="0" indent="0">
              <a:buNone/>
            </a:pPr>
            <a:endParaRPr lang="en-NL" sz="1600" b="1" dirty="0"/>
          </a:p>
          <a:p>
            <a:pPr marL="0" indent="0">
              <a:buNone/>
            </a:pPr>
            <a:r>
              <a:rPr lang="en-NL" sz="1600" b="1" dirty="0"/>
              <a:t>If they are not content or Power-BI related questions, ask your mentor!</a:t>
            </a:r>
          </a:p>
          <a:p>
            <a:pPr marL="0" indent="0">
              <a:buNone/>
            </a:pPr>
            <a:endParaRPr lang="en-NL" sz="1600" b="1" dirty="0"/>
          </a:p>
          <a:p>
            <a:pPr marL="0" indent="0">
              <a:buNone/>
            </a:pPr>
            <a:endParaRPr lang="en-NL" sz="1600" b="1" u="sng" dirty="0"/>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pic>
        <p:nvPicPr>
          <p:cNvPr id="6" name="Picture 5">
            <a:extLst>
              <a:ext uri="{FF2B5EF4-FFF2-40B4-BE49-F238E27FC236}">
                <a16:creationId xmlns:a16="http://schemas.microsoft.com/office/drawing/2014/main" id="{5356D7E7-0B21-ED94-1DA9-20E627F77754}"/>
              </a:ext>
            </a:extLst>
          </p:cNvPr>
          <p:cNvPicPr>
            <a:picLocks noChangeAspect="1"/>
          </p:cNvPicPr>
          <p:nvPr/>
        </p:nvPicPr>
        <p:blipFill>
          <a:blip r:embed="rId2"/>
          <a:stretch>
            <a:fillRect/>
          </a:stretch>
        </p:blipFill>
        <p:spPr>
          <a:xfrm>
            <a:off x="1820863" y="2660203"/>
            <a:ext cx="3779837" cy="1160900"/>
          </a:xfrm>
          <a:prstGeom prst="rect">
            <a:avLst/>
          </a:prstGeom>
        </p:spPr>
      </p:pic>
      <p:cxnSp>
        <p:nvCxnSpPr>
          <p:cNvPr id="8" name="Straight Arrow Connector 7">
            <a:extLst>
              <a:ext uri="{FF2B5EF4-FFF2-40B4-BE49-F238E27FC236}">
                <a16:creationId xmlns:a16="http://schemas.microsoft.com/office/drawing/2014/main" id="{0BA7DB61-AFDF-6ACC-BCDF-402F7CF5B49D}"/>
              </a:ext>
            </a:extLst>
          </p:cNvPr>
          <p:cNvCxnSpPr/>
          <p:nvPr/>
        </p:nvCxnSpPr>
        <p:spPr>
          <a:xfrm flipH="1">
            <a:off x="2679700" y="2705100"/>
            <a:ext cx="1727200" cy="4445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22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3961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a:t>
            </a:r>
            <a:r>
              <a:rPr lang="en-NL" sz="1600" b="0" i="0" dirty="0">
                <a:solidFill>
                  <a:srgbClr val="000000"/>
                </a:solidFill>
                <a:effectLst/>
                <a:latin typeface="Calibri" panose="020F0502020204030204" pitchFamily="34" charset="0"/>
              </a:rPr>
              <a:t>dashboard</a:t>
            </a:r>
            <a:r>
              <a:rPr lang="en-GB" sz="1600" b="0" i="0" dirty="0">
                <a:solidFill>
                  <a:srgbClr val="000000"/>
                </a:solidFill>
                <a:effectLst/>
                <a:latin typeface="Calibri" panose="020F0502020204030204" pitchFamily="34" charset="0"/>
              </a:rPr>
              <a:t>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 (save the deploy step):</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dashboard are created during each </a:t>
            </a:r>
            <a:r>
              <a:rPr lang="en-NL" sz="1600" dirty="0" err="1">
                <a:solidFill>
                  <a:srgbClr val="000000"/>
                </a:solidFill>
                <a:latin typeface="Calibri"/>
              </a:rPr>
              <a:t>datalab</a:t>
            </a:r>
            <a:r>
              <a:rPr lang="en-NL" sz="1600" dirty="0">
                <a:solidFill>
                  <a:srgbClr val="000000"/>
                </a:solidFill>
                <a:latin typeface="Calibri"/>
              </a:rPr>
              <a:t> day! You can always discuss them with your mentor!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Tree>
    <p:extLst>
      <p:ext uri="{BB962C8B-B14F-4D97-AF65-F5344CB8AC3E}">
        <p14:creationId xmlns:p14="http://schemas.microsoft.com/office/powerpoint/2010/main" val="18850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a:t>
            </a:fld>
            <a:endParaRPr lang="en-GB" dirty="0"/>
          </a:p>
        </p:txBody>
      </p:sp>
    </p:spTree>
    <p:extLst>
      <p:ext uri="{BB962C8B-B14F-4D97-AF65-F5344CB8AC3E}">
        <p14:creationId xmlns:p14="http://schemas.microsoft.com/office/powerpoint/2010/main" val="339547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a:xfrm>
            <a:off x="1169988" y="1077746"/>
            <a:ext cx="7631112" cy="3437994"/>
          </a:xfrm>
        </p:spPr>
        <p:txBody>
          <a:bodyPr/>
          <a:lstStyle/>
          <a:p>
            <a:pPr marL="0" indent="0">
              <a:buNone/>
            </a:pPr>
            <a:r>
              <a:rPr lang="en-GB" sz="1800" dirty="0"/>
              <a:t>First ask a peer! They’re often having the same questions and have solved (similar problems!)</a:t>
            </a:r>
          </a:p>
          <a:p>
            <a:pPr marL="0" indent="0">
              <a:buNone/>
            </a:pPr>
            <a:endParaRPr lang="en-GB" sz="1800" dirty="0"/>
          </a:p>
          <a:p>
            <a:pPr marL="0" indent="0">
              <a:buNone/>
            </a:pPr>
            <a:r>
              <a:rPr lang="en-GB" sz="1800" dirty="0"/>
              <a:t>Still left wondering? Then </a:t>
            </a:r>
            <a:r>
              <a:rPr lang="en-GB" sz="1800" dirty="0" err="1"/>
              <a:t>adress</a:t>
            </a:r>
            <a:r>
              <a:rPr lang="en-GB" sz="1800" dirty="0"/>
              <a:t> any and all content related questions to me using the AMA form and I’ll respond to them as soon as possible!</a:t>
            </a:r>
          </a:p>
          <a:p>
            <a:pPr marL="0" indent="0">
              <a:buNone/>
            </a:pPr>
            <a:endParaRPr lang="en-GB" sz="1800" dirty="0"/>
          </a:p>
          <a:p>
            <a:pPr marL="0" indent="0">
              <a:buNone/>
            </a:pPr>
            <a:r>
              <a:rPr lang="en-GB" sz="1800" dirty="0"/>
              <a:t>If they are not content or Power-BI related questions, ask your mentor!</a:t>
            </a:r>
            <a:endParaRPr lang="en-NL" sz="1800" dirty="0"/>
          </a:p>
          <a:p>
            <a:pPr marL="0" indent="0">
              <a:buNone/>
            </a:pPr>
            <a:endParaRPr lang="en-NL" sz="1800" dirty="0"/>
          </a:p>
          <a:p>
            <a:pPr marL="0" indent="0">
              <a:buNone/>
            </a:pPr>
            <a:r>
              <a:rPr lang="en-NL" sz="1800" dirty="0"/>
              <a:t>Typo or other mistake on </a:t>
            </a:r>
            <a:r>
              <a:rPr lang="en-NL" sz="1800" dirty="0" err="1"/>
              <a:t>Github</a:t>
            </a:r>
            <a:r>
              <a:rPr lang="en-NL" sz="1800" dirty="0"/>
              <a:t>, please message me on Microsoft Teams and I’ll fix the issue asap!</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30</a:t>
            </a:fld>
            <a:endParaRPr lang="en-GB" dirty="0"/>
          </a:p>
        </p:txBody>
      </p:sp>
    </p:spTree>
    <p:extLst>
      <p:ext uri="{BB962C8B-B14F-4D97-AF65-F5344CB8AC3E}">
        <p14:creationId xmlns:p14="http://schemas.microsoft.com/office/powerpoint/2010/main" val="409776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Time to open the ADSAI site!</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31</a:t>
            </a:fld>
            <a:endParaRPr lang="en-GB" dirty="0"/>
          </a:p>
        </p:txBody>
      </p:sp>
      <p:sp>
        <p:nvSpPr>
          <p:cNvPr id="7" name="Title 1">
            <a:extLst>
              <a:ext uri="{FF2B5EF4-FFF2-40B4-BE49-F238E27FC236}">
                <a16:creationId xmlns:a16="http://schemas.microsoft.com/office/drawing/2014/main" id="{F23C388F-2EF8-4C29-88EA-4BC4D608D354}"/>
              </a:ext>
            </a:extLst>
          </p:cNvPr>
          <p:cNvSpPr txBox="1">
            <a:spLocks/>
          </p:cNvSpPr>
          <p:nvPr/>
        </p:nvSpPr>
        <p:spPr>
          <a:xfrm>
            <a:off x="1169987" y="1231900"/>
            <a:ext cx="7389813" cy="264160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NL" sz="3200" dirty="0"/>
              <a:t>And navigate to today’s content if you haven’t done so already!</a:t>
            </a:r>
          </a:p>
          <a:p>
            <a:pPr algn="ctr"/>
            <a:endParaRPr lang="en-NL" sz="3200" dirty="0"/>
          </a:p>
          <a:p>
            <a:pPr algn="ctr"/>
            <a:r>
              <a:rPr lang="en-NL" sz="3200" dirty="0"/>
              <a:t>Otherwise, type in: </a:t>
            </a:r>
            <a:r>
              <a:rPr lang="en-US" sz="3200" u="sng" dirty="0">
                <a:highlight>
                  <a:srgbClr val="FFFF00"/>
                </a:highlight>
              </a:rPr>
              <a:t>adsai.buas.nl</a:t>
            </a:r>
            <a:r>
              <a:rPr lang="en-NL" sz="3200" u="sng" dirty="0">
                <a:highlight>
                  <a:srgbClr val="FFFF00"/>
                </a:highlight>
              </a:rPr>
              <a:t> </a:t>
            </a:r>
            <a:endParaRPr lang="en-US" sz="3200" u="sng" dirty="0">
              <a:highlight>
                <a:srgbClr val="FFFF00"/>
              </a:highlight>
            </a:endParaRPr>
          </a:p>
        </p:txBody>
      </p:sp>
    </p:spTree>
    <p:extLst>
      <p:ext uri="{BB962C8B-B14F-4D97-AF65-F5344CB8AC3E}">
        <p14:creationId xmlns:p14="http://schemas.microsoft.com/office/powerpoint/2010/main" val="274430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C3082F-5B90-4FA2-85DC-6A0969B83D5B}"/>
              </a:ext>
            </a:extLst>
          </p:cNvPr>
          <p:cNvSpPr txBox="1"/>
          <p:nvPr/>
        </p:nvSpPr>
        <p:spPr>
          <a:xfrm>
            <a:off x="5734050" y="3937000"/>
            <a:ext cx="2997200" cy="311150"/>
          </a:xfrm>
          <a:prstGeom prst="rect">
            <a:avLst/>
          </a:prstGeom>
        </p:spPr>
        <p:txBody>
          <a:bodyPr vert="horz" wrap="square" lIns="0" tIns="0" rIns="0" bIns="0" rtlCol="0">
            <a:noAutofit/>
          </a:bodyPr>
          <a:lstStyle/>
          <a:p>
            <a:pPr algn="l"/>
            <a:endParaRPr lang="en-GB" dirty="0"/>
          </a:p>
        </p:txBody>
      </p:sp>
      <p:sp>
        <p:nvSpPr>
          <p:cNvPr id="5" name="TextBox 4">
            <a:extLst>
              <a:ext uri="{FF2B5EF4-FFF2-40B4-BE49-F238E27FC236}">
                <a16:creationId xmlns:a16="http://schemas.microsoft.com/office/drawing/2014/main" id="{0F172F3C-456F-46E8-B918-DA1C5DBDA99E}"/>
              </a:ext>
            </a:extLst>
          </p:cNvPr>
          <p:cNvSpPr txBox="1"/>
          <p:nvPr/>
        </p:nvSpPr>
        <p:spPr>
          <a:xfrm>
            <a:off x="5969000" y="4146550"/>
            <a:ext cx="2711450" cy="272676"/>
          </a:xfrm>
          <a:prstGeom prst="rect">
            <a:avLst/>
          </a:prstGeom>
        </p:spPr>
        <p:txBody>
          <a:bodyPr vert="horz" wrap="square" lIns="0" tIns="0" rIns="0" bIns="0" rtlCol="0">
            <a:noAutofit/>
          </a:bodyPr>
          <a:lstStyle/>
          <a:p>
            <a:pPr algn="l"/>
            <a:r>
              <a:rPr lang="en-NL" sz="1050" b="0" i="0" dirty="0">
                <a:solidFill>
                  <a:srgbClr val="3C454E"/>
                </a:solidFill>
                <a:effectLst/>
                <a:latin typeface="Lato" panose="020B0604020202020204" pitchFamily="34" charset="0"/>
              </a:rPr>
              <a:t>D</a:t>
            </a:r>
            <a:r>
              <a:rPr lang="en-GB" sz="1050" b="0" i="0" dirty="0" err="1">
                <a:solidFill>
                  <a:srgbClr val="3C454E"/>
                </a:solidFill>
                <a:effectLst/>
                <a:latin typeface="Lato" panose="020B0604020202020204" pitchFamily="34" charset="0"/>
              </a:rPr>
              <a:t>rew</a:t>
            </a:r>
            <a:r>
              <a:rPr lang="en-GB" sz="1050" b="0" i="0" dirty="0">
                <a:solidFill>
                  <a:srgbClr val="3C454E"/>
                </a:solidFill>
                <a:effectLst/>
                <a:latin typeface="Lato" panose="020B0604020202020204" pitchFamily="34" charset="0"/>
              </a:rPr>
              <a:t> </a:t>
            </a:r>
            <a:r>
              <a:rPr lang="en-GB" sz="1050" b="0" i="0" dirty="0" err="1">
                <a:solidFill>
                  <a:srgbClr val="3C454E"/>
                </a:solidFill>
                <a:effectLst/>
                <a:latin typeface="Lato" panose="020B0604020202020204" pitchFamily="34" charset="0"/>
              </a:rPr>
              <a:t>Conways's</a:t>
            </a:r>
            <a:r>
              <a:rPr lang="en-GB" sz="1050" b="0" i="0" dirty="0">
                <a:solidFill>
                  <a:srgbClr val="3C454E"/>
                </a:solidFill>
                <a:effectLst/>
                <a:latin typeface="Lato" panose="020B0604020202020204" pitchFamily="34" charset="0"/>
              </a:rPr>
              <a:t> Data Science </a:t>
            </a:r>
            <a:r>
              <a:rPr lang="en-GB" sz="1050" b="0" i="0" dirty="0" err="1">
                <a:solidFill>
                  <a:srgbClr val="3C454E"/>
                </a:solidFill>
                <a:effectLst/>
                <a:latin typeface="Lato" panose="020B0604020202020204" pitchFamily="34" charset="0"/>
              </a:rPr>
              <a:t>venn</a:t>
            </a:r>
            <a:r>
              <a:rPr lang="en-GB" sz="1050" b="0" i="0" dirty="0">
                <a:solidFill>
                  <a:srgbClr val="3C454E"/>
                </a:solidFill>
                <a:effectLst/>
                <a:latin typeface="Lato" panose="020B0604020202020204" pitchFamily="34" charset="0"/>
              </a:rPr>
              <a:t> diagram</a:t>
            </a:r>
            <a:endParaRPr lang="en-GB" sz="1050" dirty="0"/>
          </a:p>
        </p:txBody>
      </p:sp>
    </p:spTree>
    <p:extLst>
      <p:ext uri="{BB962C8B-B14F-4D97-AF65-F5344CB8AC3E}">
        <p14:creationId xmlns:p14="http://schemas.microsoft.com/office/powerpoint/2010/main" val="3138684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5</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3608388"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 Data Science Competency Framework;</a:t>
            </a:r>
          </a:p>
          <a:p>
            <a:pPr marL="0" indent="0">
              <a:buNone/>
            </a:pPr>
            <a:r>
              <a:rPr lang="en-NL" sz="1200" dirty="0"/>
              <a:t>as proposed by the European Union.</a:t>
            </a:r>
          </a:p>
          <a:p>
            <a:pPr marL="0" indent="0">
              <a:buNone/>
            </a:pPr>
            <a:endParaRPr lang="en-NL" sz="1200" dirty="0"/>
          </a:p>
          <a:p>
            <a:pPr marL="0" indent="0">
              <a:buNone/>
            </a:pPr>
            <a:r>
              <a:rPr lang="en-NL" sz="1200" dirty="0"/>
              <a:t>This will set the rhythms of your blocks and projects.</a:t>
            </a:r>
          </a:p>
          <a:p>
            <a:pPr marL="0" indent="0">
              <a:buNone/>
            </a:pPr>
            <a:r>
              <a:rPr lang="en-NL" sz="1200" dirty="0"/>
              <a:t>Block A: High-level perspective on entire cycle</a:t>
            </a:r>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01A4841-EB07-BC82-91D6-47DA1320A392}"/>
              </a:ext>
            </a:extLst>
          </p:cNvPr>
          <p:cNvSpPr txBox="1">
            <a:spLocks/>
          </p:cNvSpPr>
          <p:nvPr/>
        </p:nvSpPr>
        <p:spPr>
          <a:xfrm rot="987779">
            <a:off x="1272041" y="2071148"/>
            <a:ext cx="7251391" cy="81891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r>
              <a:rPr lang="en-NL" sz="4000" dirty="0">
                <a:highlight>
                  <a:srgbClr val="FFFF00"/>
                </a:highlight>
              </a:rPr>
              <a:t>So we’ll do all this using data!</a:t>
            </a:r>
            <a:endParaRPr lang="en-GB" sz="4000" dirty="0">
              <a:highlight>
                <a:srgbClr val="FFFF00"/>
              </a:highlight>
            </a:endParaRPr>
          </a:p>
        </p:txBody>
      </p:sp>
    </p:spTree>
    <p:extLst>
      <p:ext uri="{BB962C8B-B14F-4D97-AF65-F5344CB8AC3E}">
        <p14:creationId xmlns:p14="http://schemas.microsoft.com/office/powerpoint/2010/main" val="33894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1000" fill="hold"/>
                                        <p:tgtEl>
                                          <p:spTgt spid="3"/>
                                        </p:tgtEl>
                                        <p:attrNameLst>
                                          <p:attrName>ppt_w</p:attrName>
                                        </p:attrNameLst>
                                      </p:cBhvr>
                                      <p:tavLst>
                                        <p:tav tm="0">
                                          <p:val>
                                            <p:fltVal val="0"/>
                                          </p:val>
                                        </p:tav>
                                        <p:tav tm="100000">
                                          <p:val>
                                            <p:strVal val="#ppt_w"/>
                                          </p:val>
                                        </p:tav>
                                      </p:tavLst>
                                    </p:anim>
                                    <p:anim calcmode="lin" valueType="num">
                                      <p:cBhvr>
                                        <p:cTn id="36" dur="1000" fill="hold"/>
                                        <p:tgtEl>
                                          <p:spTgt spid="3"/>
                                        </p:tgtEl>
                                        <p:attrNameLst>
                                          <p:attrName>ppt_h</p:attrName>
                                        </p:attrNameLst>
                                      </p:cBhvr>
                                      <p:tavLst>
                                        <p:tav tm="0">
                                          <p:val>
                                            <p:fltVal val="0"/>
                                          </p:val>
                                        </p:tav>
                                        <p:tav tm="100000">
                                          <p:val>
                                            <p:strVal val="#ppt_h"/>
                                          </p:val>
                                        </p:tav>
                                      </p:tavLst>
                                    </p:anim>
                                    <p:anim calcmode="lin" valueType="num">
                                      <p:cBhvr>
                                        <p:cTn id="37" dur="1000" fill="hold"/>
                                        <p:tgtEl>
                                          <p:spTgt spid="3"/>
                                        </p:tgtEl>
                                        <p:attrNameLst>
                                          <p:attrName>style.rotation</p:attrName>
                                        </p:attrNameLst>
                                      </p:cBhvr>
                                      <p:tavLst>
                                        <p:tav tm="0">
                                          <p:val>
                                            <p:fltVal val="90"/>
                                          </p:val>
                                        </p:tav>
                                        <p:tav tm="100000">
                                          <p:val>
                                            <p:fltVal val="0"/>
                                          </p:val>
                                        </p:tav>
                                      </p:tavLst>
                                    </p:anim>
                                    <p:animEffect transition="in" filter="fade">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But 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(abstract) properties translated into some discrete form; numbers or text, so people can understand (or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a:t>
            </a:r>
            <a:r>
              <a:rPr lang="en-NL" sz="1200" dirty="0"/>
              <a:t> </a:t>
            </a:r>
            <a:r>
              <a:rPr lang="en-GB" sz="1200" dirty="0"/>
              <a:t>In a more technical sense, data are a set of values of qualitative or quantitative variables about one or more persons or objects, while a datum (singular of data) is a single value of a single variable.</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7</a:t>
            </a:fld>
            <a:endParaRPr lang="en-GB" dirty="0"/>
          </a:p>
        </p:txBody>
      </p:sp>
    </p:spTree>
    <p:extLst>
      <p:ext uri="{BB962C8B-B14F-4D97-AF65-F5344CB8AC3E}">
        <p14:creationId xmlns:p14="http://schemas.microsoft.com/office/powerpoint/2010/main" val="23653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it’s relationship and it’s place in the world.</a:t>
            </a:r>
          </a:p>
          <a:p>
            <a:pPr marL="0" indent="0" algn="ctr">
              <a:buNone/>
            </a:pPr>
            <a:endParaRPr lang="en-NL" sz="1200" dirty="0">
              <a:solidFill>
                <a:schemeClr val="accent1"/>
              </a:solidFill>
              <a:ea typeface="Open Sans Light"/>
              <a:cs typeface="Open Sans Light"/>
            </a:endParaRPr>
          </a:p>
          <a:p>
            <a:pPr marL="0" indent="0" algn="ctr">
              <a:buNone/>
            </a:pPr>
            <a:r>
              <a:rPr lang="en-NL" sz="1200" dirty="0">
                <a:solidFill>
                  <a:schemeClr val="accent1"/>
                </a:solidFill>
                <a:ea typeface="Open Sans Light"/>
                <a:cs typeface="Open Sans Light"/>
              </a:rPr>
              <a:t>Here we see an obelisk</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buFont typeface="Arial" panose="020B0604020202020204" pitchFamily="34" charset="0"/>
              <a:buNone/>
            </a:pPr>
            <a:endParaRPr lang="en-NL" sz="1200" dirty="0">
              <a:solidFill>
                <a:schemeClr val="accent1"/>
              </a:solidFill>
              <a:ea typeface="Open Sans Light"/>
              <a:cs typeface="Open Sans Light"/>
            </a:endParaRPr>
          </a:p>
          <a:p>
            <a:pPr marL="0" indent="0">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buFont typeface="Arial" panose="020B0604020202020204" pitchFamily="34" charset="0"/>
              <a:buNone/>
            </a:pPr>
            <a:endParaRPr lang="en-NL" sz="1200" dirty="0">
              <a:solidFill>
                <a:schemeClr val="accent1"/>
              </a:solidFill>
              <a:ea typeface="Open Sans Light"/>
              <a:cs typeface="Open Sans Light"/>
            </a:endParaRPr>
          </a:p>
          <a:p>
            <a:pPr marL="0" indent="0">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buFont typeface="Arial" panose="020B0604020202020204" pitchFamily="34" charset="0"/>
              <a:buNone/>
            </a:pPr>
            <a:r>
              <a:rPr lang="en-NL" sz="1200" dirty="0">
                <a:solidFill>
                  <a:schemeClr val="accent1"/>
                </a:solidFill>
                <a:ea typeface="Open Sans Light"/>
                <a:cs typeface="Open Sans Light"/>
              </a:rPr>
              <a:t>Pre-historic: Dog-Dog-Dog</a:t>
            </a:r>
          </a:p>
          <a:p>
            <a:pPr marL="0" indent="0">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9</a:t>
            </a:fld>
            <a:endParaRPr lang="en-GB"/>
          </a:p>
        </p:txBody>
      </p:sp>
    </p:spTree>
    <p:extLst>
      <p:ext uri="{BB962C8B-B14F-4D97-AF65-F5344CB8AC3E}">
        <p14:creationId xmlns:p14="http://schemas.microsoft.com/office/powerpoint/2010/main" val="12472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1844</Words>
  <Application>Microsoft Office PowerPoint</Application>
  <PresentationFormat>On-screen Show (16:9)</PresentationFormat>
  <Paragraphs>300</Paragraphs>
  <Slides>31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vt:lpstr>
      <vt:lpstr>Calibri</vt:lpstr>
      <vt:lpstr>Lato</vt:lpstr>
      <vt:lpstr>Open Sans</vt:lpstr>
      <vt:lpstr>Open Sans Light</vt:lpstr>
      <vt:lpstr>Open Sans Semibold</vt:lpstr>
      <vt:lpstr>System Font Regular</vt:lpstr>
      <vt:lpstr>Office Theme</vt:lpstr>
      <vt:lpstr>ADSAI: Data Science 1: The World in Data</vt:lpstr>
      <vt:lpstr>Who am I?</vt:lpstr>
      <vt:lpstr>What is data science?</vt:lpstr>
      <vt:lpstr>What is data science?</vt:lpstr>
      <vt:lpstr>CRISP-DM</vt:lpstr>
      <vt:lpstr>CRISP-DM</vt:lpstr>
      <vt:lpstr>But 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vt:lpstr>
      <vt:lpstr>Bram in data</vt:lpstr>
      <vt:lpstr>Bram in data</vt:lpstr>
      <vt:lpstr>Bram in data</vt:lpstr>
      <vt:lpstr>We’ll gather and process feedback ourselves too!</vt:lpstr>
      <vt:lpstr>Cool, but what about non-objects?</vt:lpstr>
      <vt:lpstr>How do we describe phenomena?</vt:lpstr>
      <vt:lpstr>How do we describe phenomena?</vt:lpstr>
      <vt:lpstr>Phenomena quantified</vt:lpstr>
      <vt:lpstr>What about COVID-19 Spreading Phenomena?</vt:lpstr>
      <vt:lpstr>How do we do all this?</vt:lpstr>
      <vt:lpstr>How do we do all this?</vt:lpstr>
      <vt:lpstr>Course Approach</vt:lpstr>
      <vt:lpstr>Course Approach</vt:lpstr>
      <vt:lpstr>Practical Info</vt:lpstr>
      <vt:lpstr>Assessment</vt:lpstr>
      <vt:lpstr>Any questions?</vt:lpstr>
      <vt:lpstr>Time to open the ADSAI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256</cp:revision>
  <cp:lastPrinted>2021-03-18T10:34:55Z</cp:lastPrinted>
  <dcterms:created xsi:type="dcterms:W3CDTF">2020-04-07T10:08:32Z</dcterms:created>
  <dcterms:modified xsi:type="dcterms:W3CDTF">2022-09-23T15:05:40Z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